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1"/>
  </p:notesMasterIdLst>
  <p:sldIdLst>
    <p:sldId id="315" r:id="rId2"/>
    <p:sldId id="313" r:id="rId3"/>
    <p:sldId id="316" r:id="rId4"/>
    <p:sldId id="317" r:id="rId5"/>
    <p:sldId id="319" r:id="rId6"/>
    <p:sldId id="320" r:id="rId7"/>
    <p:sldId id="321" r:id="rId8"/>
    <p:sldId id="322" r:id="rId9"/>
    <p:sldId id="324" r:id="rId10"/>
  </p:sldIdLst>
  <p:sldSz cx="9144000" cy="5143500" type="screen16x9"/>
  <p:notesSz cx="6858000" cy="9144000"/>
  <p:embeddedFontLst>
    <p:embeddedFont>
      <p:font typeface="Fahkwang" pitchFamily="2" charset="-34"/>
      <p:regular r:id="rId12"/>
      <p:bold r:id="rId13"/>
      <p:italic r:id="rId14"/>
      <p:boldItalic r:id="rId15"/>
    </p:embeddedFont>
    <p:embeddedFont>
      <p:font typeface="Quicksand" pitchFamily="2" charset="77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62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1A99DB4-3F01-4177-AF23-C3249F48793A}">
  <a:tblStyle styleId="{31A99DB4-3F01-4177-AF23-C3249F48793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8"/>
  </p:normalViewPr>
  <p:slideViewPr>
    <p:cSldViewPr snapToGrid="0">
      <p:cViewPr>
        <p:scale>
          <a:sx n="121" d="100"/>
          <a:sy n="121" d="100"/>
        </p:scale>
        <p:origin x="1360" y="7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BLANK_1_1_1_1_1_1_1_1_1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4" name="Google Shape;364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0" y="1762326"/>
            <a:ext cx="3238751" cy="3424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32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-1771295">
            <a:off x="-1665953" y="-1482274"/>
            <a:ext cx="4266903" cy="278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448344" flipH="1">
            <a:off x="-555152" y="-1965556"/>
            <a:ext cx="3422157" cy="2235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7791725">
            <a:off x="7198500" y="4068718"/>
            <a:ext cx="3422156" cy="2235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8" name="Google Shape;368;p32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9948443" flipH="1">
            <a:off x="5703848" y="4024626"/>
            <a:ext cx="4266902" cy="278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 flipH="1">
            <a:off x="5751650" y="0"/>
            <a:ext cx="3392350" cy="358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2">
  <p:cSld name="BLANK_1_1_1_1_1_1_1_1_2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1" name="Google Shape;37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011325" flipH="1">
            <a:off x="-1912297" y="-1007742"/>
            <a:ext cx="3960773" cy="25876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803508">
            <a:off x="-569849" y="-508454"/>
            <a:ext cx="1486975" cy="158908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33"/>
          <p:cNvPicPr preferRelativeResize="0"/>
          <p:nvPr/>
        </p:nvPicPr>
        <p:blipFill>
          <a:blip r:embed="rId4">
            <a:alphaModFix amt="42000"/>
          </a:blip>
          <a:stretch>
            <a:fillRect/>
          </a:stretch>
        </p:blipFill>
        <p:spPr>
          <a:xfrm rot="10098492" flipH="1">
            <a:off x="7210072" y="3504249"/>
            <a:ext cx="4266901" cy="278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33"/>
          <p:cNvPicPr preferRelativeResize="0"/>
          <p:nvPr/>
        </p:nvPicPr>
        <p:blipFill>
          <a:blip r:embed="rId5">
            <a:alphaModFix amt="42000"/>
          </a:blip>
          <a:stretch>
            <a:fillRect/>
          </a:stretch>
        </p:blipFill>
        <p:spPr>
          <a:xfrm rot="-10456230">
            <a:off x="4597746" y="4099209"/>
            <a:ext cx="4266902" cy="27876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ahkwang"/>
              <a:buNone/>
              <a:defRPr sz="2800">
                <a:solidFill>
                  <a:schemeClr val="lt2"/>
                </a:solidFill>
                <a:latin typeface="Fahkwang"/>
                <a:ea typeface="Fahkwang"/>
                <a:cs typeface="Fahkwang"/>
                <a:sym typeface="Fahkwang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ahkwang"/>
              <a:buNone/>
              <a:defRPr sz="2800" i="1">
                <a:solidFill>
                  <a:schemeClr val="lt2"/>
                </a:solidFill>
                <a:latin typeface="Fahkwang"/>
                <a:ea typeface="Fahkwang"/>
                <a:cs typeface="Fahkwang"/>
                <a:sym typeface="Fahkwang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ahkwang"/>
              <a:buNone/>
              <a:defRPr sz="2800" i="1">
                <a:solidFill>
                  <a:schemeClr val="lt2"/>
                </a:solidFill>
                <a:latin typeface="Fahkwang"/>
                <a:ea typeface="Fahkwang"/>
                <a:cs typeface="Fahkwang"/>
                <a:sym typeface="Fahkwang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ahkwang"/>
              <a:buNone/>
              <a:defRPr sz="2800" i="1">
                <a:solidFill>
                  <a:schemeClr val="lt2"/>
                </a:solidFill>
                <a:latin typeface="Fahkwang"/>
                <a:ea typeface="Fahkwang"/>
                <a:cs typeface="Fahkwang"/>
                <a:sym typeface="Fahkwang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ahkwang"/>
              <a:buNone/>
              <a:defRPr sz="2800" i="1">
                <a:solidFill>
                  <a:schemeClr val="lt2"/>
                </a:solidFill>
                <a:latin typeface="Fahkwang"/>
                <a:ea typeface="Fahkwang"/>
                <a:cs typeface="Fahkwang"/>
                <a:sym typeface="Fahkwang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ahkwang"/>
              <a:buNone/>
              <a:defRPr sz="2800" i="1">
                <a:solidFill>
                  <a:schemeClr val="lt2"/>
                </a:solidFill>
                <a:latin typeface="Fahkwang"/>
                <a:ea typeface="Fahkwang"/>
                <a:cs typeface="Fahkwang"/>
                <a:sym typeface="Fahkwang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ahkwang"/>
              <a:buNone/>
              <a:defRPr sz="2800" i="1">
                <a:solidFill>
                  <a:schemeClr val="lt2"/>
                </a:solidFill>
                <a:latin typeface="Fahkwang"/>
                <a:ea typeface="Fahkwang"/>
                <a:cs typeface="Fahkwang"/>
                <a:sym typeface="Fahkwang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ahkwang"/>
              <a:buNone/>
              <a:defRPr sz="2800" i="1">
                <a:solidFill>
                  <a:schemeClr val="lt2"/>
                </a:solidFill>
                <a:latin typeface="Fahkwang"/>
                <a:ea typeface="Fahkwang"/>
                <a:cs typeface="Fahkwang"/>
                <a:sym typeface="Fahkwang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Fahkwang"/>
              <a:buNone/>
              <a:defRPr sz="2800" i="1">
                <a:solidFill>
                  <a:schemeClr val="lt2"/>
                </a:solidFill>
                <a:latin typeface="Fahkwang"/>
                <a:ea typeface="Fahkwang"/>
                <a:cs typeface="Fahkwang"/>
                <a:sym typeface="Fahkwang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78" r:id="rId2"/>
    <p:sldLayoutId id="2147483679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BA3EB8-AE3E-CAE2-2874-8DF7F5659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68850" cy="514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EED279-5FD0-8542-E835-5FE1519A8DEE}"/>
              </a:ext>
            </a:extLst>
          </p:cNvPr>
          <p:cNvSpPr txBox="1"/>
          <p:nvPr/>
        </p:nvSpPr>
        <p:spPr>
          <a:xfrm>
            <a:off x="2140085" y="1738142"/>
            <a:ext cx="3677055" cy="7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IN" sz="4100" b="1" i="0" u="none" strike="noStrike" kern="0" cap="none" spc="0" normalizeH="0" baseline="0" noProof="0" dirty="0" err="1">
                <a:ln>
                  <a:noFill/>
                </a:ln>
                <a:solidFill>
                  <a:srgbClr val="678D41"/>
                </a:solidFill>
                <a:effectLst/>
                <a:uLnTx/>
                <a:uFillTx/>
                <a:latin typeface="Fahkwang"/>
                <a:cs typeface="Fahkwang"/>
                <a:sym typeface="Fahkwang"/>
              </a:rPr>
              <a:t>EcoEclipse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9B4F32-CA8D-6278-9F91-81BF8CE16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5691" y="935030"/>
            <a:ext cx="1475501" cy="20182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DFE2258-000E-9AC7-4EF8-01132F2702DE}"/>
              </a:ext>
            </a:extLst>
          </p:cNvPr>
          <p:cNvSpPr txBox="1"/>
          <p:nvPr/>
        </p:nvSpPr>
        <p:spPr>
          <a:xfrm>
            <a:off x="2743200" y="3250837"/>
            <a:ext cx="4503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/>
              <a:t>एक</a:t>
            </a:r>
            <a:r>
              <a:rPr lang="en-US" sz="2400" b="1" dirty="0"/>
              <a:t> </a:t>
            </a:r>
            <a:r>
              <a:rPr lang="en-US" sz="2400" b="1" dirty="0" err="1"/>
              <a:t>कदम</a:t>
            </a:r>
            <a:r>
              <a:rPr lang="en-US" sz="2400" b="1" dirty="0"/>
              <a:t> </a:t>
            </a:r>
            <a:r>
              <a:rPr lang="en-US" sz="2400" b="1" dirty="0" err="1"/>
              <a:t>पर्यावरण</a:t>
            </a:r>
            <a:r>
              <a:rPr lang="en-US" sz="2400" b="1" dirty="0"/>
              <a:t> </a:t>
            </a:r>
            <a:r>
              <a:rPr lang="en-US" sz="2400" b="1" dirty="0" err="1"/>
              <a:t>की</a:t>
            </a:r>
            <a:r>
              <a:rPr lang="en-US" sz="2400" b="1" dirty="0"/>
              <a:t> </a:t>
            </a:r>
            <a:r>
              <a:rPr lang="en-US" sz="2400" b="1" dirty="0" err="1"/>
              <a:t>ओर</a:t>
            </a:r>
            <a:r>
              <a:rPr lang="hi-IN" sz="2400" b="1" dirty="0"/>
              <a:t> 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547749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9183774-66D1-CCF9-CE70-62B06C425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9108281" cy="51435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CE14F7E-E288-016C-39E2-71FF982B3CB1}"/>
              </a:ext>
            </a:extLst>
          </p:cNvPr>
          <p:cNvSpPr txBox="1"/>
          <p:nvPr/>
        </p:nvSpPr>
        <p:spPr>
          <a:xfrm>
            <a:off x="1101118" y="1116560"/>
            <a:ext cx="763099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/>
              <a:t>Problem: </a:t>
            </a:r>
            <a:r>
              <a:rPr lang="en-IN" sz="1800" dirty="0"/>
              <a:t>Increasing environmental footprint due to lack of awareness and actionable steps among individuals.</a:t>
            </a:r>
            <a:endParaRPr lang="en-US" sz="18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284D3A0-78CA-D3A6-9A21-4802252304D9}"/>
              </a:ext>
            </a:extLst>
          </p:cNvPr>
          <p:cNvSpPr txBox="1"/>
          <p:nvPr/>
        </p:nvSpPr>
        <p:spPr>
          <a:xfrm>
            <a:off x="1101117" y="2007283"/>
            <a:ext cx="77792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/>
              <a:t>Goal:</a:t>
            </a:r>
            <a:r>
              <a:rPr lang="en-IN" sz="1800" dirty="0"/>
              <a:t> To provide a platform that calculates environmental footprint, sets goals, shares public awareness posts, and organizes eco-friendly events.</a:t>
            </a:r>
            <a:endParaRPr lang="en-US" sz="18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CED5604-3F3F-702C-6831-AD7EF3F38DFD}"/>
              </a:ext>
            </a:extLst>
          </p:cNvPr>
          <p:cNvSpPr txBox="1"/>
          <p:nvPr/>
        </p:nvSpPr>
        <p:spPr>
          <a:xfrm>
            <a:off x="1101116" y="2879451"/>
            <a:ext cx="763098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/>
              <a:t>Issues Addressed: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Lack of knowledge about personal environmental impact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Difficulty in finding reliable information on eco-friendly practices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Need for community engagement in environmental conservation</a:t>
            </a:r>
          </a:p>
        </p:txBody>
      </p:sp>
    </p:spTree>
    <p:extLst>
      <p:ext uri="{BB962C8B-B14F-4D97-AF65-F5344CB8AC3E}">
        <p14:creationId xmlns:p14="http://schemas.microsoft.com/office/powerpoint/2010/main" val="3645974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588DE1-C27B-1126-D0C5-D9FB2BE50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9108281" cy="5143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4DAFEAE-5B77-A704-04AB-564CF699AFB8}"/>
              </a:ext>
            </a:extLst>
          </p:cNvPr>
          <p:cNvSpPr txBox="1"/>
          <p:nvPr/>
        </p:nvSpPr>
        <p:spPr>
          <a:xfrm>
            <a:off x="1367482" y="1174003"/>
            <a:ext cx="717515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/>
              <a:t>Key Stakeholders:</a:t>
            </a:r>
          </a:p>
          <a:p>
            <a:endParaRPr lang="en-IN" sz="18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Environmentally conscious individuals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Environmental organizations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Educational institutions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Community leaders</a:t>
            </a:r>
          </a:p>
        </p:txBody>
      </p:sp>
    </p:spTree>
    <p:extLst>
      <p:ext uri="{BB962C8B-B14F-4D97-AF65-F5344CB8AC3E}">
        <p14:creationId xmlns:p14="http://schemas.microsoft.com/office/powerpoint/2010/main" val="3388530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5C9AF8-D269-FDA9-9C59-78FB5D554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" y="0"/>
            <a:ext cx="9134379" cy="51582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4EB7C9-C29A-0952-2DFC-05E3E483E62C}"/>
              </a:ext>
            </a:extLst>
          </p:cNvPr>
          <p:cNvSpPr txBox="1"/>
          <p:nvPr/>
        </p:nvSpPr>
        <p:spPr>
          <a:xfrm>
            <a:off x="910281" y="628707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rgbClr val="47622D"/>
                </a:solidFill>
              </a:rPr>
              <a:t>Architecture Diagram:</a:t>
            </a:r>
            <a:endParaRPr lang="en-US" sz="2400" b="1" dirty="0">
              <a:solidFill>
                <a:srgbClr val="47622D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AAED45-FBE9-ABEE-2286-7AEADD739D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0033" y="1194486"/>
            <a:ext cx="6145426" cy="307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593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5C9AF8-D269-FDA9-9C59-78FB5D554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" y="0"/>
            <a:ext cx="9134379" cy="515823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D1BEBD-B9C4-E449-CB6F-11D748AAA879}"/>
              </a:ext>
            </a:extLst>
          </p:cNvPr>
          <p:cNvSpPr txBox="1"/>
          <p:nvPr/>
        </p:nvSpPr>
        <p:spPr>
          <a:xfrm>
            <a:off x="984421" y="1281434"/>
            <a:ext cx="7113373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  <a:p>
            <a:r>
              <a:rPr lang="en-IN" b="1" dirty="0"/>
              <a:t>Footprint Calculator:</a:t>
            </a:r>
            <a:r>
              <a:rPr lang="en-IN" dirty="0"/>
              <a:t> Users can input their daily activities to calculate  their environmental footprint.</a:t>
            </a:r>
          </a:p>
          <a:p>
            <a:endParaRPr lang="en-IN" dirty="0"/>
          </a:p>
          <a:p>
            <a:r>
              <a:rPr lang="en-IN" b="1" dirty="0"/>
              <a:t>Goal Setting:</a:t>
            </a:r>
            <a:r>
              <a:rPr lang="en-IN" dirty="0"/>
              <a:t> Users can set personal environmental goals and track their progress.</a:t>
            </a:r>
          </a:p>
          <a:p>
            <a:endParaRPr lang="en-IN" dirty="0"/>
          </a:p>
          <a:p>
            <a:r>
              <a:rPr lang="en-IN" b="1" dirty="0"/>
              <a:t>Public Awareness Posts:</a:t>
            </a:r>
            <a:r>
              <a:rPr lang="en-IN" dirty="0"/>
              <a:t> Users can create and share posts to raise awareness about environmental issues and solutions.</a:t>
            </a:r>
          </a:p>
          <a:p>
            <a:pPr>
              <a:buFont typeface="+mj-lt"/>
              <a:buAutoNum type="arabicPeriod"/>
            </a:pPr>
            <a:endParaRPr lang="en-IN" dirty="0"/>
          </a:p>
          <a:p>
            <a:r>
              <a:rPr lang="en-IN" b="1" dirty="0"/>
              <a:t>Themed Events:</a:t>
            </a:r>
            <a:r>
              <a:rPr lang="en-IN" dirty="0"/>
              <a:t> Admins can generate and manage events like Meatless Monday to promote eco-friendly practices.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E80C50-388A-8DCB-F882-C24A0AB17E19}"/>
              </a:ext>
            </a:extLst>
          </p:cNvPr>
          <p:cNvSpPr txBox="1"/>
          <p:nvPr/>
        </p:nvSpPr>
        <p:spPr>
          <a:xfrm>
            <a:off x="910281" y="628707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rgbClr val="47622D"/>
                </a:solidFill>
              </a:rPr>
              <a:t>Functionality :</a:t>
            </a:r>
            <a:endParaRPr lang="en-US" sz="2400" b="1" dirty="0">
              <a:solidFill>
                <a:srgbClr val="47622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573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5C9AF8-D269-FDA9-9C59-78FB5D554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" y="0"/>
            <a:ext cx="9134379" cy="515823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3487B2-5C56-1D69-5783-83B0AC6CBACC}"/>
              </a:ext>
            </a:extLst>
          </p:cNvPr>
          <p:cNvSpPr txBox="1"/>
          <p:nvPr/>
        </p:nvSpPr>
        <p:spPr>
          <a:xfrm>
            <a:off x="1050323" y="1024847"/>
            <a:ext cx="7393459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  <a:p>
            <a:r>
              <a:rPr lang="en-IN" b="1" dirty="0"/>
              <a:t>Research:</a:t>
            </a:r>
            <a:r>
              <a:rPr lang="en-IN" dirty="0"/>
              <a:t> Conducted to understand the key factors influencing individual environmental footprints.</a:t>
            </a:r>
          </a:p>
          <a:p>
            <a:endParaRPr lang="en-IN" dirty="0"/>
          </a:p>
          <a:p>
            <a:r>
              <a:rPr lang="en-IN" b="1" dirty="0"/>
              <a:t>Design:</a:t>
            </a:r>
            <a:r>
              <a:rPr lang="en-IN" dirty="0"/>
              <a:t> Created user-friendly interfaces and user experience designs for easy navigation and interaction.</a:t>
            </a:r>
          </a:p>
          <a:p>
            <a:endParaRPr lang="en-IN" dirty="0"/>
          </a:p>
          <a:p>
            <a:r>
              <a:rPr lang="en-IN" b="1" dirty="0"/>
              <a:t>Development:</a:t>
            </a:r>
            <a:r>
              <a:rPr lang="en-IN" dirty="0"/>
              <a:t> Used MERN stack to develop the application, ensuring seamless integration of features.</a:t>
            </a:r>
          </a:p>
          <a:p>
            <a:endParaRPr lang="en-IN" dirty="0"/>
          </a:p>
          <a:p>
            <a:r>
              <a:rPr lang="en-IN" b="1" dirty="0"/>
              <a:t>Testing:</a:t>
            </a:r>
            <a:r>
              <a:rPr lang="en-IN" dirty="0"/>
              <a:t> Conducted user testing to identify and fix any issues, ensuring a smooth user experience.</a:t>
            </a:r>
          </a:p>
          <a:p>
            <a:endParaRPr lang="en-IN" dirty="0"/>
          </a:p>
          <a:p>
            <a:r>
              <a:rPr lang="en-IN" b="1" dirty="0"/>
              <a:t>Deployment:</a:t>
            </a:r>
            <a:r>
              <a:rPr lang="en-IN" dirty="0"/>
              <a:t> Deployed on a cloud platform for accessibility and scalability.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1B52B0-3171-087B-D21A-92BE53870282}"/>
              </a:ext>
            </a:extLst>
          </p:cNvPr>
          <p:cNvSpPr txBox="1"/>
          <p:nvPr/>
        </p:nvSpPr>
        <p:spPr>
          <a:xfrm>
            <a:off x="910281" y="628707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rgbClr val="47622D"/>
                </a:solidFill>
              </a:rPr>
              <a:t>Methodology:</a:t>
            </a:r>
            <a:endParaRPr lang="en-US" sz="2400" b="1" dirty="0">
              <a:solidFill>
                <a:srgbClr val="47622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620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5C9AF8-D269-FDA9-9C59-78FB5D554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" y="0"/>
            <a:ext cx="9134379" cy="51582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E1B52B0-3171-087B-D21A-92BE53870282}"/>
              </a:ext>
            </a:extLst>
          </p:cNvPr>
          <p:cNvSpPr txBox="1"/>
          <p:nvPr/>
        </p:nvSpPr>
        <p:spPr>
          <a:xfrm>
            <a:off x="910281" y="628707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rgbClr val="47622D"/>
                </a:solidFill>
              </a:rPr>
              <a:t>Output Format :</a:t>
            </a:r>
            <a:endParaRPr lang="en-US" sz="2400" b="1" dirty="0">
              <a:solidFill>
                <a:srgbClr val="47622D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DE0C96-037F-7C21-F962-CCB966EDEBCB}"/>
              </a:ext>
            </a:extLst>
          </p:cNvPr>
          <p:cNvSpPr txBox="1"/>
          <p:nvPr/>
        </p:nvSpPr>
        <p:spPr>
          <a:xfrm>
            <a:off x="850557" y="1364853"/>
            <a:ext cx="673649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Web Application: </a:t>
            </a:r>
            <a:r>
              <a:rPr lang="en-IN" dirty="0"/>
              <a:t>Accessible through modern web browsers on both desktop and mobile devices.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Add QR &amp; Link</a:t>
            </a:r>
          </a:p>
        </p:txBody>
      </p:sp>
      <p:grpSp>
        <p:nvGrpSpPr>
          <p:cNvPr id="11" name="Google Shape;668;p56">
            <a:extLst>
              <a:ext uri="{FF2B5EF4-FFF2-40B4-BE49-F238E27FC236}">
                <a16:creationId xmlns:a16="http://schemas.microsoft.com/office/drawing/2014/main" id="{09CBCC35-A492-E175-2275-7FEA9376E2A4}"/>
              </a:ext>
            </a:extLst>
          </p:cNvPr>
          <p:cNvGrpSpPr/>
          <p:nvPr/>
        </p:nvGrpSpPr>
        <p:grpSpPr>
          <a:xfrm>
            <a:off x="4572000" y="2049599"/>
            <a:ext cx="3587988" cy="2641874"/>
            <a:chOff x="741941" y="1602100"/>
            <a:chExt cx="3929889" cy="2893935"/>
          </a:xfrm>
        </p:grpSpPr>
        <p:sp>
          <p:nvSpPr>
            <p:cNvPr id="12" name="Google Shape;669;p56">
              <a:extLst>
                <a:ext uri="{FF2B5EF4-FFF2-40B4-BE49-F238E27FC236}">
                  <a16:creationId xmlns:a16="http://schemas.microsoft.com/office/drawing/2014/main" id="{4451C00B-D5E5-8912-CE1D-B0A96A53B901}"/>
                </a:ext>
              </a:extLst>
            </p:cNvPr>
            <p:cNvSpPr/>
            <p:nvPr/>
          </p:nvSpPr>
          <p:spPr>
            <a:xfrm>
              <a:off x="2509869" y="4168024"/>
              <a:ext cx="394033" cy="321293"/>
            </a:xfrm>
            <a:custGeom>
              <a:avLst/>
              <a:gdLst/>
              <a:ahLst/>
              <a:cxnLst/>
              <a:rect l="l" t="t" r="r" b="b"/>
              <a:pathLst>
                <a:path w="24604" h="20062" extrusionOk="0">
                  <a:moveTo>
                    <a:pt x="1335" y="0"/>
                  </a:moveTo>
                  <a:lnTo>
                    <a:pt x="0" y="20061"/>
                  </a:lnTo>
                  <a:lnTo>
                    <a:pt x="24603" y="20061"/>
                  </a:lnTo>
                  <a:lnTo>
                    <a:pt x="23269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670;p56">
              <a:extLst>
                <a:ext uri="{FF2B5EF4-FFF2-40B4-BE49-F238E27FC236}">
                  <a16:creationId xmlns:a16="http://schemas.microsoft.com/office/drawing/2014/main" id="{2CFA1ED4-E558-E7B2-BAD0-F32805520507}"/>
                </a:ext>
              </a:extLst>
            </p:cNvPr>
            <p:cNvSpPr/>
            <p:nvPr/>
          </p:nvSpPr>
          <p:spPr>
            <a:xfrm>
              <a:off x="741941" y="1602100"/>
              <a:ext cx="3929889" cy="2587239"/>
            </a:xfrm>
            <a:custGeom>
              <a:avLst/>
              <a:gdLst/>
              <a:ahLst/>
              <a:cxnLst/>
              <a:rect l="l" t="t" r="r" b="b"/>
              <a:pathLst>
                <a:path w="245388" h="161551" extrusionOk="0">
                  <a:moveTo>
                    <a:pt x="10334" y="1"/>
                  </a:moveTo>
                  <a:cubicBezTo>
                    <a:pt x="4628" y="1"/>
                    <a:pt x="1" y="4628"/>
                    <a:pt x="1" y="10334"/>
                  </a:cubicBezTo>
                  <a:lnTo>
                    <a:pt x="1" y="151216"/>
                  </a:lnTo>
                  <a:cubicBezTo>
                    <a:pt x="1" y="156923"/>
                    <a:pt x="4628" y="161550"/>
                    <a:pt x="10334" y="161550"/>
                  </a:cubicBezTo>
                  <a:lnTo>
                    <a:pt x="235053" y="161550"/>
                  </a:lnTo>
                  <a:cubicBezTo>
                    <a:pt x="240760" y="161550"/>
                    <a:pt x="245387" y="156923"/>
                    <a:pt x="245387" y="151216"/>
                  </a:cubicBezTo>
                  <a:lnTo>
                    <a:pt x="245387" y="10334"/>
                  </a:lnTo>
                  <a:cubicBezTo>
                    <a:pt x="245387" y="4628"/>
                    <a:pt x="240760" y="1"/>
                    <a:pt x="235053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671;p56">
              <a:extLst>
                <a:ext uri="{FF2B5EF4-FFF2-40B4-BE49-F238E27FC236}">
                  <a16:creationId xmlns:a16="http://schemas.microsoft.com/office/drawing/2014/main" id="{31644D3E-1F2A-3459-F1A0-B9EFC5F907B3}"/>
                </a:ext>
              </a:extLst>
            </p:cNvPr>
            <p:cNvSpPr/>
            <p:nvPr/>
          </p:nvSpPr>
          <p:spPr>
            <a:xfrm>
              <a:off x="2033165" y="4372576"/>
              <a:ext cx="1347454" cy="123460"/>
            </a:xfrm>
            <a:custGeom>
              <a:avLst/>
              <a:gdLst/>
              <a:ahLst/>
              <a:cxnLst/>
              <a:rect l="l" t="t" r="r" b="b"/>
              <a:pathLst>
                <a:path w="84137" h="7709" extrusionOk="0">
                  <a:moveTo>
                    <a:pt x="7709" y="0"/>
                  </a:moveTo>
                  <a:cubicBezTo>
                    <a:pt x="3451" y="0"/>
                    <a:pt x="1" y="3450"/>
                    <a:pt x="1" y="7708"/>
                  </a:cubicBezTo>
                  <a:lnTo>
                    <a:pt x="84137" y="7708"/>
                  </a:lnTo>
                  <a:cubicBezTo>
                    <a:pt x="84137" y="3450"/>
                    <a:pt x="80687" y="0"/>
                    <a:pt x="7642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" name="Google Shape;672;p56">
            <a:extLst>
              <a:ext uri="{FF2B5EF4-FFF2-40B4-BE49-F238E27FC236}">
                <a16:creationId xmlns:a16="http://schemas.microsoft.com/office/drawing/2014/main" id="{548A44AA-EA3A-A937-631F-3E727302182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028" r="1018"/>
          <a:stretch/>
        </p:blipFill>
        <p:spPr>
          <a:xfrm>
            <a:off x="4693554" y="2211724"/>
            <a:ext cx="3345000" cy="1920900"/>
          </a:xfrm>
          <a:prstGeom prst="roundRect">
            <a:avLst>
              <a:gd name="adj" fmla="val 3096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</p:spTree>
    <p:extLst>
      <p:ext uri="{BB962C8B-B14F-4D97-AF65-F5344CB8AC3E}">
        <p14:creationId xmlns:p14="http://schemas.microsoft.com/office/powerpoint/2010/main" val="948476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5C9AF8-D269-FDA9-9C59-78FB5D554C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" y="0"/>
            <a:ext cx="9134379" cy="51582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E1B52B0-3171-087B-D21A-92BE53870282}"/>
              </a:ext>
            </a:extLst>
          </p:cNvPr>
          <p:cNvSpPr txBox="1"/>
          <p:nvPr/>
        </p:nvSpPr>
        <p:spPr>
          <a:xfrm>
            <a:off x="910281" y="628707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rgbClr val="47622D"/>
                </a:solidFill>
              </a:rPr>
              <a:t>Technology Stack:</a:t>
            </a:r>
            <a:endParaRPr lang="en-US" sz="2400" b="1" dirty="0">
              <a:solidFill>
                <a:srgbClr val="47622D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4D1B73-12BA-CEC7-2C5D-2B93A6679DB3}"/>
              </a:ext>
            </a:extLst>
          </p:cNvPr>
          <p:cNvSpPr txBox="1"/>
          <p:nvPr/>
        </p:nvSpPr>
        <p:spPr>
          <a:xfrm>
            <a:off x="1344828" y="1414159"/>
            <a:ext cx="4633784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Frontend:</a:t>
            </a:r>
            <a:r>
              <a:rPr lang="en-IN" dirty="0"/>
              <a:t> </a:t>
            </a:r>
            <a:r>
              <a:rPr lang="en-IN" dirty="0" err="1"/>
              <a:t>React.js</a:t>
            </a:r>
            <a:endParaRPr lang="en-IN" dirty="0"/>
          </a:p>
          <a:p>
            <a:endParaRPr lang="en-IN" dirty="0"/>
          </a:p>
          <a:p>
            <a:r>
              <a:rPr lang="en-IN" b="1" dirty="0"/>
              <a:t>Backend:</a:t>
            </a:r>
            <a:r>
              <a:rPr lang="en-IN" dirty="0"/>
              <a:t> Node.js, </a:t>
            </a:r>
            <a:r>
              <a:rPr lang="en-IN" dirty="0" err="1"/>
              <a:t>Express.js</a:t>
            </a:r>
            <a:endParaRPr lang="en-IN" dirty="0"/>
          </a:p>
          <a:p>
            <a:endParaRPr lang="en-IN" dirty="0"/>
          </a:p>
          <a:p>
            <a:r>
              <a:rPr lang="en-IN" b="1" dirty="0"/>
              <a:t>Database:</a:t>
            </a:r>
            <a:r>
              <a:rPr lang="en-IN" dirty="0"/>
              <a:t> MongoDB</a:t>
            </a:r>
          </a:p>
          <a:p>
            <a:endParaRPr lang="en-IN" dirty="0"/>
          </a:p>
          <a:p>
            <a:r>
              <a:rPr lang="en-IN" b="1" dirty="0"/>
              <a:t>Hosting:</a:t>
            </a:r>
            <a:r>
              <a:rPr lang="en-IN" dirty="0"/>
              <a:t> Render and Netlify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372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12AFB5-5843-69A9-F077-3B39C1DC2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6224"/>
            <a:ext cx="9208043" cy="51497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B5C341D-FA44-5962-A19A-32ABB0A08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772878"/>
            <a:ext cx="7772400" cy="3849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979000"/>
      </p:ext>
    </p:extLst>
  </p:cSld>
  <p:clrMapOvr>
    <a:masterClrMapping/>
  </p:clrMapOvr>
</p:sld>
</file>

<file path=ppt/theme/theme1.xml><?xml version="1.0" encoding="utf-8"?>
<a:theme xmlns:a="http://schemas.openxmlformats.org/drawingml/2006/main" name="What To Do For World Nature Conservation Day by Slidesgo">
  <a:themeElements>
    <a:clrScheme name="Simple Light">
      <a:dk1>
        <a:srgbClr val="13234B"/>
      </a:dk1>
      <a:lt1>
        <a:srgbClr val="FFFFFF"/>
      </a:lt1>
      <a:dk2>
        <a:srgbClr val="FEFEFE"/>
      </a:dk2>
      <a:lt2>
        <a:srgbClr val="678D41"/>
      </a:lt2>
      <a:accent1>
        <a:srgbClr val="C9D887"/>
      </a:accent1>
      <a:accent2>
        <a:srgbClr val="5080D4"/>
      </a:accent2>
      <a:accent3>
        <a:srgbClr val="394D85"/>
      </a:accent3>
      <a:accent4>
        <a:srgbClr val="A2CE9C"/>
      </a:accent4>
      <a:accent5>
        <a:srgbClr val="7EC1F4"/>
      </a:accent5>
      <a:accent6>
        <a:srgbClr val="FFFFFF"/>
      </a:accent6>
      <a:hlink>
        <a:srgbClr val="13234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276</Words>
  <Application>Microsoft Macintosh PowerPoint</Application>
  <PresentationFormat>On-screen Show (16:9)</PresentationFormat>
  <Paragraphs>48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Fahkwang</vt:lpstr>
      <vt:lpstr>Quicksand</vt:lpstr>
      <vt:lpstr>Arial</vt:lpstr>
      <vt:lpstr>What To Do For World Nature Conservation Day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TO DO FOR World Nature cONSERVATION DAY</dc:title>
  <cp:lastModifiedBy>patel pradip</cp:lastModifiedBy>
  <cp:revision>35</cp:revision>
  <dcterms:modified xsi:type="dcterms:W3CDTF">2024-07-03T15:31:45Z</dcterms:modified>
</cp:coreProperties>
</file>